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omnath Mukherjee,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Somnath Mukherjee, 2025</a:t>
            </a:r>
          </a:p>
        </p:txBody>
      </p:sp>
      <p:sp>
        <p:nvSpPr>
          <p:cNvPr id="172" name="Cloud-native Cross-team SDLC automation PoC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Cloud-native Cross-team SDLC automation PoC</a:t>
            </a:r>
          </a:p>
        </p:txBody>
      </p:sp>
      <p:sp>
        <p:nvSpPr>
          <p:cNvPr id="173" name="A very simple demonstration"/>
          <p:cNvSpPr txBox="1"/>
          <p:nvPr>
            <p:ph type="subTitle" sz="quarter" idx="1"/>
          </p:nvPr>
        </p:nvSpPr>
        <p:spPr>
          <a:xfrm>
            <a:off x="1206500" y="7911804"/>
            <a:ext cx="21971000" cy="1905001"/>
          </a:xfrm>
          <a:prstGeom prst="rect">
            <a:avLst/>
          </a:prstGeom>
        </p:spPr>
        <p:txBody>
          <a:bodyPr/>
          <a:lstStyle/>
          <a:p>
            <a:pPr/>
            <a:r>
              <a:t>A very simple demonstration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-8185" y="0"/>
            <a:ext cx="11834962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3" name="Text"/>
          <p:cNvSpPr txBox="1"/>
          <p:nvPr/>
        </p:nvSpPr>
        <p:spPr>
          <a:xfrm>
            <a:off x="1158656" y="6224246"/>
            <a:ext cx="1231698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64" name="SecOps team"/>
          <p:cNvSpPr txBox="1"/>
          <p:nvPr/>
        </p:nvSpPr>
        <p:spPr>
          <a:xfrm>
            <a:off x="882922" y="1960443"/>
            <a:ext cx="9228990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SecOps team</a:t>
            </a:r>
          </a:p>
        </p:txBody>
      </p:sp>
      <p:pic>
        <p:nvPicPr>
          <p:cNvPr id="265" name="c9-tw-secops-team.drawio.svg" descr="c9-tw-secops-team.drawi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348" y="2812112"/>
            <a:ext cx="11696701" cy="763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Acts as a delegated security administrator across Org…"/>
          <p:cNvSpPr txBox="1"/>
          <p:nvPr/>
        </p:nvSpPr>
        <p:spPr>
          <a:xfrm>
            <a:off x="966608" y="5555880"/>
            <a:ext cx="9885376" cy="4087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400" indent="-406400">
              <a:buSzPct val="123000"/>
              <a:buChar char="•"/>
              <a:def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Acts as a delegated security administrator across Org</a:t>
            </a:r>
          </a:p>
          <a:p>
            <a:pPr marL="406400" indent="-406400">
              <a:buSzPct val="123000"/>
              <a:buChar char="•"/>
              <a:def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Centrally scans all team’s resources for potential </a:t>
            </a:r>
            <a:br/>
            <a:r>
              <a:t>vulnerabilities &amp; threats</a:t>
            </a:r>
          </a:p>
          <a:p>
            <a:pPr marL="406400" indent="-406400">
              <a:buSzPct val="123000"/>
              <a:buChar char="•"/>
              <a:def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Generate &amp; share GuardDuty findings across teams</a:t>
            </a:r>
          </a:p>
          <a:p>
            <a:pPr marL="406400" indent="-406400">
              <a:buSzPct val="123000"/>
              <a:buChar char="•"/>
              <a:defRPr sz="3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Implement additional proactive ITSIEM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"/>
          <p:cNvSpPr/>
          <p:nvPr/>
        </p:nvSpPr>
        <p:spPr>
          <a:xfrm>
            <a:off x="-8185" y="0"/>
            <a:ext cx="15408577" cy="49257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9" name="SecOps team’s…"/>
          <p:cNvSpPr txBox="1"/>
          <p:nvPr/>
        </p:nvSpPr>
        <p:spPr>
          <a:xfrm>
            <a:off x="935893" y="1204576"/>
            <a:ext cx="13520421" cy="3290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pPr>
            <a:r>
              <a:t>SecOps team’s</a:t>
            </a:r>
          </a:p>
          <a:p>
            <a: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pPr>
            <a:r>
              <a:t>findings &amp; remedies</a:t>
            </a:r>
          </a:p>
        </p:txBody>
      </p:sp>
      <p:pic>
        <p:nvPicPr>
          <p:cNvPr id="27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085" y="5381857"/>
            <a:ext cx="10435346" cy="507791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71" name="Amazon GuardDuty findings"/>
          <p:cNvSpPr txBox="1"/>
          <p:nvPr/>
        </p:nvSpPr>
        <p:spPr>
          <a:xfrm>
            <a:off x="3718888" y="10793273"/>
            <a:ext cx="3623007" cy="436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Amazon GuardDuty findings</a:t>
            </a:r>
          </a:p>
        </p:txBody>
      </p:sp>
      <p:pic>
        <p:nvPicPr>
          <p:cNvPr id="27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62506" y="4567714"/>
            <a:ext cx="5854701" cy="7264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73" name="aws-cloudformation-logo-png_seeklogo-430935.png" descr="aws-cloudformation-logo-png_seeklogo-4309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13361" y="11925562"/>
            <a:ext cx="872500" cy="872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Amazon SSM auto-remediation"/>
          <p:cNvSpPr txBox="1"/>
          <p:nvPr/>
        </p:nvSpPr>
        <p:spPr>
          <a:xfrm>
            <a:off x="17600513" y="12143474"/>
            <a:ext cx="4026739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Amazon SSM auto-remediation</a:t>
            </a:r>
          </a:p>
        </p:txBody>
      </p:sp>
      <p:sp>
        <p:nvSpPr>
          <p:cNvPr id="275" name="Line"/>
          <p:cNvSpPr/>
          <p:nvPr/>
        </p:nvSpPr>
        <p:spPr>
          <a:xfrm>
            <a:off x="11175889" y="8199914"/>
            <a:ext cx="4608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6" name="AWS_GuardDuty_logo.png" descr="AWS_GuardDuty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1678" y="10575362"/>
            <a:ext cx="872500" cy="87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hank you"/>
          <p:cNvSpPr txBox="1"/>
          <p:nvPr/>
        </p:nvSpPr>
        <p:spPr>
          <a:xfrm>
            <a:off x="10098023" y="5584275"/>
            <a:ext cx="4187953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Zapfino"/>
                <a:ea typeface="Zapfino"/>
                <a:cs typeface="Zapfino"/>
                <a:sym typeface="Zapfino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8969" y="-30030"/>
            <a:ext cx="12940628" cy="137760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Rectangle"/>
          <p:cNvSpPr/>
          <p:nvPr/>
        </p:nvSpPr>
        <p:spPr>
          <a:xfrm>
            <a:off x="12594563" y="-30030"/>
            <a:ext cx="11876545" cy="137760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Cross-team ops using modern SDLC automation…"/>
          <p:cNvSpPr/>
          <p:nvPr/>
        </p:nvSpPr>
        <p:spPr>
          <a:xfrm>
            <a:off x="13081353" y="3091894"/>
            <a:ext cx="10902963" cy="7285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444500" indent="-444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500"/>
            </a:pPr>
            <a:r>
              <a:t>Cross-team ops using modern SDLC automation</a:t>
            </a:r>
            <a:br/>
          </a:p>
          <a:p>
            <a:pPr marL="444500" indent="-444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500"/>
            </a:pPr>
            <a:r>
              <a:t>Full team autonomy</a:t>
            </a:r>
            <a:br/>
          </a:p>
          <a:p>
            <a:pPr marL="444500" indent="-444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500"/>
            </a:pPr>
            <a:r>
              <a:t>Single responsibility across teams</a:t>
            </a:r>
            <a:br/>
          </a:p>
          <a:p>
            <a:pPr marL="444500" indent="-444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500"/>
            </a:pPr>
            <a:r>
              <a:t>Centralised code governance &amp; compliance</a:t>
            </a:r>
            <a:br/>
          </a:p>
          <a:p>
            <a:pPr marL="444500" indent="-444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500"/>
            </a:pPr>
            <a:r>
              <a:t>Centralised proactive threat mitigation measures</a:t>
            </a:r>
            <a:br/>
          </a:p>
          <a:p>
            <a:pPr marL="444500" indent="-4445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500"/>
            </a:pPr>
            <a:r>
              <a:t>GitOps style</a:t>
            </a:r>
          </a:p>
        </p:txBody>
      </p:sp>
      <p:sp>
        <p:nvSpPr>
          <p:cNvPr id="178" name="That implements:"/>
          <p:cNvSpPr txBox="1"/>
          <p:nvPr/>
        </p:nvSpPr>
        <p:spPr>
          <a:xfrm>
            <a:off x="1828223" y="1299166"/>
            <a:ext cx="8680133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>
                <a:solidFill>
                  <a:srgbClr val="FFFFFF"/>
                </a:solidFill>
              </a:defRPr>
            </a:lvl1pPr>
          </a:lstStyle>
          <a:p>
            <a:pPr/>
            <a:r>
              <a:t>That implements: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750" y="6701663"/>
            <a:ext cx="2564245" cy="2564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delivery-bike.png" descr="delivery-bik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58340" y="6475608"/>
            <a:ext cx="2288148" cy="2288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82677" y="2890054"/>
            <a:ext cx="5669557" cy="283477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  <p:sp>
        <p:nvSpPr>
          <p:cNvPr id="183" name="Gus Fring wants to build a Breaking Bad style order fulfilment system using cloud-native SDLC automation with several teams"/>
          <p:cNvSpPr/>
          <p:nvPr/>
        </p:nvSpPr>
        <p:spPr>
          <a:xfrm>
            <a:off x="17528713" y="390739"/>
            <a:ext cx="6458523" cy="3370912"/>
          </a:xfrm>
          <a:prstGeom prst="wedgeEllipseCallout">
            <a:avLst>
              <a:gd name="adj1" fmla="val -49434"/>
              <a:gd name="adj2" fmla="val 67361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 sz="3000"/>
            </a:pPr>
            <a:r>
              <a:rPr b="1"/>
              <a:t>Gus Fring</a:t>
            </a:r>
            <a:r>
              <a:t> wants to build a </a:t>
            </a:r>
            <a:r>
              <a:rPr b="1"/>
              <a:t>Breaking Bad</a:t>
            </a:r>
            <a:r>
              <a:t> style order fulfilment system using cloud-native SDLC automation with several teams</a:t>
            </a:r>
          </a:p>
        </p:txBody>
      </p:sp>
      <p:pic>
        <p:nvPicPr>
          <p:cNvPr id="184" name="booking.png" descr="bookin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76386" y="7075754"/>
            <a:ext cx="1816064" cy="181606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Line"/>
          <p:cNvSpPr/>
          <p:nvPr/>
        </p:nvSpPr>
        <p:spPr>
          <a:xfrm>
            <a:off x="4317724" y="7983786"/>
            <a:ext cx="41055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6" name="Line"/>
          <p:cNvSpPr/>
          <p:nvPr/>
        </p:nvSpPr>
        <p:spPr>
          <a:xfrm>
            <a:off x="11145581" y="7983786"/>
            <a:ext cx="410553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6107" y="9826298"/>
            <a:ext cx="4105531" cy="273702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tangle"/>
          <p:cNvSpPr/>
          <p:nvPr/>
        </p:nvSpPr>
        <p:spPr>
          <a:xfrm>
            <a:off x="-8969" y="-30030"/>
            <a:ext cx="11362032" cy="31952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Example scenario:"/>
          <p:cNvSpPr txBox="1"/>
          <p:nvPr/>
        </p:nvSpPr>
        <p:spPr>
          <a:xfrm>
            <a:off x="1062645" y="534836"/>
            <a:ext cx="9218804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>
                <a:solidFill>
                  <a:srgbClr val="FFFFFF"/>
                </a:solidFill>
              </a:defRPr>
            </a:lvl1pPr>
          </a:lstStyle>
          <a:p>
            <a:pPr/>
            <a:r>
              <a:t>Example scenario:</a:t>
            </a:r>
          </a:p>
        </p:txBody>
      </p:sp>
      <p:sp>
        <p:nvSpPr>
          <p:cNvPr id="190" name="A Typical Online Food Ordering system"/>
          <p:cNvSpPr txBox="1"/>
          <p:nvPr/>
        </p:nvSpPr>
        <p:spPr>
          <a:xfrm>
            <a:off x="760322" y="2150932"/>
            <a:ext cx="9823451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A Typical Online Food Ordering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ev team"/>
          <p:cNvSpPr txBox="1"/>
          <p:nvPr/>
        </p:nvSpPr>
        <p:spPr>
          <a:xfrm>
            <a:off x="861108" y="7316084"/>
            <a:ext cx="149169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/>
            </a:lvl1pPr>
          </a:lstStyle>
          <a:p>
            <a:pPr/>
            <a:r>
              <a:t>Dev team</a:t>
            </a:r>
          </a:p>
        </p:txBody>
      </p:sp>
      <p:sp>
        <p:nvSpPr>
          <p:cNvPr id="193" name="Infra / Platform team"/>
          <p:cNvSpPr txBox="1"/>
          <p:nvPr/>
        </p:nvSpPr>
        <p:spPr>
          <a:xfrm>
            <a:off x="20957587" y="7192487"/>
            <a:ext cx="312724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/>
            </a:lvl1pPr>
          </a:lstStyle>
          <a:p>
            <a:pPr/>
            <a:r>
              <a:t>Infra / Platform team</a:t>
            </a:r>
          </a:p>
        </p:txBody>
      </p:sp>
      <p:sp>
        <p:nvSpPr>
          <p:cNvPr id="194" name="SecOps team"/>
          <p:cNvSpPr txBox="1"/>
          <p:nvPr/>
        </p:nvSpPr>
        <p:spPr>
          <a:xfrm>
            <a:off x="9229068" y="6772127"/>
            <a:ext cx="206715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/>
            </a:lvl1pPr>
          </a:lstStyle>
          <a:p>
            <a:pPr/>
            <a:r>
              <a:t>SecOps team</a:t>
            </a:r>
          </a:p>
        </p:txBody>
      </p:sp>
      <p:pic>
        <p:nvPicPr>
          <p:cNvPr id="195" name="c9-tw-secops-team.drawio.svg" descr="c9-tw-secops-team.drawi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7294" y="7327238"/>
            <a:ext cx="9456213" cy="6170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NEW_c9-tw-dev-team-res.drawio (1).svg" descr="NEW_c9-tw-dev-team-res.drawio (1)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142" y="388624"/>
            <a:ext cx="8798146" cy="6756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c9-infra.drawio (2).svg" descr="c9-infra.drawio (2)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57034" y="388624"/>
            <a:ext cx="8531804" cy="67561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"/>
          <p:cNvSpPr/>
          <p:nvPr/>
        </p:nvSpPr>
        <p:spPr>
          <a:xfrm>
            <a:off x="9472" y="-23720"/>
            <a:ext cx="11831427" cy="1376344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Dev team"/>
          <p:cNvSpPr txBox="1"/>
          <p:nvPr/>
        </p:nvSpPr>
        <p:spPr>
          <a:xfrm>
            <a:off x="697294" y="1271829"/>
            <a:ext cx="6535980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Dev team</a:t>
            </a:r>
          </a:p>
        </p:txBody>
      </p:sp>
      <p:sp>
        <p:nvSpPr>
          <p:cNvPr id="201" name="Scales to thousands of microservices, per repo…"/>
          <p:cNvSpPr txBox="1"/>
          <p:nvPr/>
        </p:nvSpPr>
        <p:spPr>
          <a:xfrm>
            <a:off x="582917" y="4448618"/>
            <a:ext cx="10092640" cy="778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Scales to thousands of microservices, per repo</a:t>
            </a:r>
          </a:p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Each service supports environment promotion with</a:t>
            </a:r>
            <a:br/>
            <a:r>
              <a:t>manual approval (Dev -&gt; Test -&gt; Staging -&gt; Prod)</a:t>
            </a:r>
          </a:p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Each service with independent pipelines using</a:t>
            </a:r>
            <a:br/>
            <a:r>
              <a:t>pipelines-as-code templates</a:t>
            </a:r>
          </a:p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Idempotent service deployment using IaC templates</a:t>
            </a:r>
            <a:br/>
            <a:r>
              <a:t>collaborated by Infra team</a:t>
            </a:r>
          </a:p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Full autonomy: Developers have freedom to </a:t>
            </a:r>
            <a:br/>
            <a:r>
              <a:t>build &amp; deploy upto a certain point</a:t>
            </a:r>
          </a:p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Least privilege principle: only granted permissions</a:t>
            </a:r>
            <a:br/>
            <a:r>
              <a:t>that are required, using IAM Permission Sets</a:t>
            </a:r>
          </a:p>
        </p:txBody>
      </p:sp>
      <p:pic>
        <p:nvPicPr>
          <p:cNvPr id="202" name="NEW_c9-tw-dev-team-res.drawio (1).svg" descr="NEW_c9-tw-dev-team-res.drawio (1)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09060" y="2472123"/>
            <a:ext cx="11422874" cy="8771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"/>
          <p:cNvSpPr/>
          <p:nvPr/>
        </p:nvSpPr>
        <p:spPr>
          <a:xfrm>
            <a:off x="9472" y="-23720"/>
            <a:ext cx="11831427" cy="468786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" name="Org &amp; repo…"/>
          <p:cNvSpPr txBox="1"/>
          <p:nvPr/>
        </p:nvSpPr>
        <p:spPr>
          <a:xfrm>
            <a:off x="834238" y="674873"/>
            <a:ext cx="7798512" cy="3290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pPr>
            <a:r>
              <a:t>Org &amp; repo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pPr>
            <a:r>
              <a:t>structure</a:t>
            </a:r>
          </a:p>
        </p:txBody>
      </p:sp>
      <p:pic>
        <p:nvPicPr>
          <p:cNvPr id="206" name="Screenshot 2025-05-29 at 11.50.26 AM.png" descr="Screenshot 2025-05-29 at 11.50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917" y="187743"/>
            <a:ext cx="9313348" cy="75345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0665" y="8806838"/>
            <a:ext cx="10402897" cy="37182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0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535" y="5010150"/>
            <a:ext cx="11417301" cy="36957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9" name="Team setup in GitHub"/>
          <p:cNvSpPr txBox="1"/>
          <p:nvPr/>
        </p:nvSpPr>
        <p:spPr>
          <a:xfrm>
            <a:off x="16992200" y="12700426"/>
            <a:ext cx="314584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Team setup in GitHub</a:t>
            </a:r>
          </a:p>
        </p:txBody>
      </p:sp>
      <p:sp>
        <p:nvSpPr>
          <p:cNvPr id="210" name="Team setup in AWS"/>
          <p:cNvSpPr txBox="1"/>
          <p:nvPr/>
        </p:nvSpPr>
        <p:spPr>
          <a:xfrm>
            <a:off x="16992200" y="8027618"/>
            <a:ext cx="283921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Team setup in AWS</a:t>
            </a:r>
          </a:p>
        </p:txBody>
      </p:sp>
      <p:sp>
        <p:nvSpPr>
          <p:cNvPr id="211" name="A Sample microservice (python)"/>
          <p:cNvSpPr txBox="1"/>
          <p:nvPr/>
        </p:nvSpPr>
        <p:spPr>
          <a:xfrm>
            <a:off x="3099724" y="8876686"/>
            <a:ext cx="457535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 Sample microservice (python)</a:t>
            </a:r>
          </a:p>
        </p:txBody>
      </p:sp>
      <p:grpSp>
        <p:nvGrpSpPr>
          <p:cNvPr id="214" name="Group"/>
          <p:cNvGrpSpPr/>
          <p:nvPr/>
        </p:nvGrpSpPr>
        <p:grpSpPr>
          <a:xfrm>
            <a:off x="7171811" y="9749763"/>
            <a:ext cx="1139241" cy="1139641"/>
            <a:chOff x="0" y="0"/>
            <a:chExt cx="1139240" cy="1139639"/>
          </a:xfrm>
        </p:grpSpPr>
        <p:pic>
          <p:nvPicPr>
            <p:cNvPr id="212" name="github.png" descr="github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2288" y="0"/>
              <a:ext cx="642092" cy="642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Service C"/>
            <p:cNvSpPr txBox="1"/>
            <p:nvPr/>
          </p:nvSpPr>
          <p:spPr>
            <a:xfrm>
              <a:off x="0" y="739870"/>
              <a:ext cx="1139241" cy="39977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Service C</a:t>
              </a:r>
            </a:p>
          </p:txBody>
        </p:sp>
      </p:grpSp>
      <p:grpSp>
        <p:nvGrpSpPr>
          <p:cNvPr id="217" name="Group"/>
          <p:cNvGrpSpPr/>
          <p:nvPr/>
        </p:nvGrpSpPr>
        <p:grpSpPr>
          <a:xfrm>
            <a:off x="3733781" y="11165708"/>
            <a:ext cx="1135127" cy="1139640"/>
            <a:chOff x="0" y="0"/>
            <a:chExt cx="1135125" cy="1139639"/>
          </a:xfrm>
        </p:grpSpPr>
        <p:pic>
          <p:nvPicPr>
            <p:cNvPr id="215" name="github.png" descr="github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2288" y="0"/>
              <a:ext cx="642092" cy="642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Service B"/>
            <p:cNvSpPr txBox="1"/>
            <p:nvPr/>
          </p:nvSpPr>
          <p:spPr>
            <a:xfrm>
              <a:off x="0" y="739870"/>
              <a:ext cx="1135126" cy="39977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Service B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7171811" y="11165708"/>
            <a:ext cx="1139241" cy="1139640"/>
            <a:chOff x="0" y="0"/>
            <a:chExt cx="1139240" cy="1139639"/>
          </a:xfrm>
        </p:grpSpPr>
        <p:pic>
          <p:nvPicPr>
            <p:cNvPr id="218" name="github.png" descr="github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2288" y="0"/>
              <a:ext cx="642092" cy="642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Service N"/>
            <p:cNvSpPr txBox="1"/>
            <p:nvPr/>
          </p:nvSpPr>
          <p:spPr>
            <a:xfrm>
              <a:off x="0" y="739870"/>
              <a:ext cx="1139241" cy="39977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Service N</a:t>
              </a:r>
            </a:p>
          </p:txBody>
        </p:sp>
      </p:grpSp>
      <p:grpSp>
        <p:nvGrpSpPr>
          <p:cNvPr id="223" name="Group"/>
          <p:cNvGrpSpPr/>
          <p:nvPr/>
        </p:nvGrpSpPr>
        <p:grpSpPr>
          <a:xfrm>
            <a:off x="3738011" y="9749763"/>
            <a:ext cx="1126668" cy="1139641"/>
            <a:chOff x="0" y="0"/>
            <a:chExt cx="1126667" cy="1139639"/>
          </a:xfrm>
        </p:grpSpPr>
        <p:pic>
          <p:nvPicPr>
            <p:cNvPr id="221" name="github.png" descr="github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42288" y="0"/>
              <a:ext cx="642092" cy="642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Service A"/>
            <p:cNvSpPr txBox="1"/>
            <p:nvPr/>
          </p:nvSpPr>
          <p:spPr>
            <a:xfrm>
              <a:off x="0" y="739870"/>
              <a:ext cx="1126668" cy="39977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Service A</a:t>
              </a:r>
            </a:p>
          </p:txBody>
        </p:sp>
      </p:grpSp>
      <p:sp>
        <p:nvSpPr>
          <p:cNvPr id="232" name="Connection Line"/>
          <p:cNvSpPr/>
          <p:nvPr/>
        </p:nvSpPr>
        <p:spPr>
          <a:xfrm>
            <a:off x="4615398" y="10321301"/>
            <a:ext cx="2916469" cy="1148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825" y="7807"/>
                  <a:pt x="14025" y="607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33" name="Connection Line"/>
          <p:cNvSpPr/>
          <p:nvPr/>
        </p:nvSpPr>
        <p:spPr>
          <a:xfrm>
            <a:off x="4584415" y="11375289"/>
            <a:ext cx="2988990" cy="28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0" fill="norm" stroke="1" extrusionOk="0">
                <a:moveTo>
                  <a:pt x="0" y="14675"/>
                </a:moveTo>
                <a:cubicBezTo>
                  <a:pt x="7813" y="-5390"/>
                  <a:pt x="15013" y="-4878"/>
                  <a:pt x="21600" y="1621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34" name="Connection Line"/>
          <p:cNvSpPr/>
          <p:nvPr/>
        </p:nvSpPr>
        <p:spPr>
          <a:xfrm>
            <a:off x="4491410" y="10331766"/>
            <a:ext cx="3135985" cy="1291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888" y="1666"/>
                  <a:pt x="16088" y="8866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35" name="Connection Line"/>
          <p:cNvSpPr/>
          <p:nvPr/>
        </p:nvSpPr>
        <p:spPr>
          <a:xfrm>
            <a:off x="3941106" y="10895532"/>
            <a:ext cx="267854" cy="733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62" h="21600" fill="norm" stroke="1" extrusionOk="0">
                <a:moveTo>
                  <a:pt x="19662" y="21600"/>
                </a:moveTo>
                <a:cubicBezTo>
                  <a:pt x="4447" y="14060"/>
                  <a:pt x="-1938" y="6860"/>
                  <a:pt x="507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236" name="Connection Line"/>
          <p:cNvSpPr/>
          <p:nvPr/>
        </p:nvSpPr>
        <p:spPr>
          <a:xfrm>
            <a:off x="4589295" y="9959345"/>
            <a:ext cx="2984110" cy="28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1" fill="norm" stroke="1" extrusionOk="0">
                <a:moveTo>
                  <a:pt x="0" y="14585"/>
                </a:moveTo>
                <a:cubicBezTo>
                  <a:pt x="7813" y="-5389"/>
                  <a:pt x="15013" y="-4847"/>
                  <a:pt x="21600" y="16211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229" name="github.png" descr="githu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92451" y="12609910"/>
            <a:ext cx="642092" cy="642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1583149.png" descr="158314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015451" y="7922459"/>
            <a:ext cx="796091" cy="796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github.png" descr="githu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95044" y="8786169"/>
            <a:ext cx="642091" cy="642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8185" y="-1"/>
            <a:ext cx="11984703" cy="1371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9" name="Dev team’s pipeline"/>
          <p:cNvSpPr txBox="1"/>
          <p:nvPr/>
        </p:nvSpPr>
        <p:spPr>
          <a:xfrm>
            <a:off x="794639" y="1089141"/>
            <a:ext cx="7568693" cy="3290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pPr>
            <a:r>
              <a:t>Dev team’s</a:t>
            </a:r>
            <a:br/>
            <a:r>
              <a:t>pipeline</a:t>
            </a:r>
          </a:p>
        </p:txBody>
      </p:sp>
      <p:sp>
        <p:nvSpPr>
          <p:cNvPr id="240" name="Dev team fully owns a service’s creation, development  &amp; deployment lifecycle…"/>
          <p:cNvSpPr txBox="1"/>
          <p:nvPr/>
        </p:nvSpPr>
        <p:spPr>
          <a:xfrm>
            <a:off x="937847" y="6099713"/>
            <a:ext cx="10776611" cy="5471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Dev team fully owns a service’s creation, development </a:t>
            </a:r>
            <a:br/>
            <a:r>
              <a:t>&amp; deployment lifecycle</a:t>
            </a:r>
          </a:p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Dev team can self-service it’s operation through a portal</a:t>
            </a:r>
          </a:p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Each service is a repo to minimise deployment friction</a:t>
            </a:r>
          </a:p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GitOps is the source of truth</a:t>
            </a:r>
          </a:p>
          <a:p>
            <a:pPr marL="508000" indent="-5080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Deployment is made with IaC templates written by Infra</a:t>
            </a:r>
            <a:br/>
            <a:r>
              <a:t>team</a:t>
            </a:r>
          </a:p>
        </p:txBody>
      </p:sp>
      <p:pic>
        <p:nvPicPr>
          <p:cNvPr id="241" name="c9-tw-dev-pipeline.drawio (3).svg" descr="c9-tw-dev-pipeline.drawio (3)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5611" y="2634503"/>
            <a:ext cx="11110960" cy="8446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8185" y="-25400"/>
            <a:ext cx="11834962" cy="137668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700">
                <a:solidFill>
                  <a:srgbClr val="FFFFFF"/>
                </a:solidFill>
              </a:defRPr>
            </a:pPr>
          </a:p>
        </p:txBody>
      </p:sp>
      <p:sp>
        <p:nvSpPr>
          <p:cNvPr id="244" name="Infra team"/>
          <p:cNvSpPr txBox="1"/>
          <p:nvPr/>
        </p:nvSpPr>
        <p:spPr>
          <a:xfrm>
            <a:off x="573697" y="1342456"/>
            <a:ext cx="6991198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Infra team</a:t>
            </a:r>
          </a:p>
        </p:txBody>
      </p:sp>
      <p:pic>
        <p:nvPicPr>
          <p:cNvPr id="245" name="c9-infra.drawio (2).svg" descr="c9-infra.drawio (2)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8981" y="2448677"/>
            <a:ext cx="11136293" cy="881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Easier service deployment using standard IaC templates, generated by GenAI (e.g. ChatGPT)…"/>
          <p:cNvSpPr txBox="1"/>
          <p:nvPr/>
        </p:nvSpPr>
        <p:spPr>
          <a:xfrm>
            <a:off x="399415" y="4557800"/>
            <a:ext cx="10611108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20700" indent="-5207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Easier service deployment using standard IaC templates, generated by GenAI (e.g. ChatGPT)</a:t>
            </a:r>
          </a:p>
          <a:p>
            <a:pPr marL="520700" indent="-5207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Generated IaC templates are validated using Policy-as-Code tools such as Checkov or OPA before deployment. This enforces compliance &amp; governance</a:t>
            </a:r>
          </a:p>
          <a:p>
            <a:pPr marL="520700" indent="-5207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Privileged access: to Prod environment pipelines</a:t>
            </a:r>
          </a:p>
          <a:p>
            <a:pPr marL="520700" indent="-5207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Provides a self-service IdP portal for all teams to quickly do things without repetition</a:t>
            </a:r>
          </a:p>
          <a:p>
            <a:pPr marL="520700" indent="-520700">
              <a:buSzPct val="123000"/>
              <a:buChar char="•"/>
              <a:defRPr sz="3200">
                <a:solidFill>
                  <a:srgbClr val="FFFFFF"/>
                </a:solidFill>
              </a:defRPr>
            </a:pPr>
            <a:r>
              <a:t>Implements an Agentic AI based monitoring system that learns workloads and it’s deployment pattern to optimise cost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"/>
          <p:cNvSpPr/>
          <p:nvPr/>
        </p:nvSpPr>
        <p:spPr>
          <a:xfrm>
            <a:off x="-8185" y="-25400"/>
            <a:ext cx="11834962" cy="442489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700">
                <a:solidFill>
                  <a:srgbClr val="FFFFFF"/>
                </a:solidFill>
              </a:defRPr>
            </a:pPr>
          </a:p>
        </p:txBody>
      </p:sp>
      <p:sp>
        <p:nvSpPr>
          <p:cNvPr id="249" name="Infra team’s resource"/>
          <p:cNvSpPr txBox="1"/>
          <p:nvPr/>
        </p:nvSpPr>
        <p:spPr>
          <a:xfrm>
            <a:off x="573697" y="621902"/>
            <a:ext cx="8023911" cy="3290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232" sz="11600">
                <a:solidFill>
                  <a:srgbClr val="FFFFFF"/>
                </a:solidFill>
              </a:defRPr>
            </a:pPr>
            <a:r>
              <a:t>Infra team’s</a:t>
            </a:r>
            <a:br/>
            <a:r>
              <a:t>resource</a:t>
            </a:r>
          </a:p>
        </p:txBody>
      </p:sp>
      <p:pic>
        <p:nvPicPr>
          <p:cNvPr id="25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854" y="6547872"/>
            <a:ext cx="10508884" cy="620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terminal_cli_command-512.png" descr="terminal_cli_command-5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2919" y="4573306"/>
            <a:ext cx="1376587" cy="1376587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A CLI tool to generate IaC template using ChatGPT like prompts"/>
          <p:cNvSpPr txBox="1"/>
          <p:nvPr/>
        </p:nvSpPr>
        <p:spPr>
          <a:xfrm>
            <a:off x="4380027" y="4733980"/>
            <a:ext cx="3522848" cy="1055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 CLI tool to generate IaC template using ChatGPT like prompts</a:t>
            </a:r>
          </a:p>
        </p:txBody>
      </p:sp>
      <p:pic>
        <p:nvPicPr>
          <p:cNvPr id="25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15820" y="773840"/>
            <a:ext cx="10143584" cy="653553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5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7816" y="7635812"/>
            <a:ext cx="4305426" cy="513645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55" name="A Internal Developer Portal (IdP) using Port to self-service all team’s servicing needs"/>
          <p:cNvSpPr txBox="1"/>
          <p:nvPr/>
        </p:nvSpPr>
        <p:spPr>
          <a:xfrm>
            <a:off x="18879638" y="7746325"/>
            <a:ext cx="4965781" cy="1055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 Internal Developer Portal (IdP) using Port to self-service all team’s servicing needs</a:t>
            </a:r>
          </a:p>
        </p:txBody>
      </p:sp>
      <p:pic>
        <p:nvPicPr>
          <p:cNvPr id="256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470" y="8468166"/>
            <a:ext cx="6146801" cy="298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Generated SAM template"/>
          <p:cNvSpPr txBox="1"/>
          <p:nvPr/>
        </p:nvSpPr>
        <p:spPr>
          <a:xfrm>
            <a:off x="1272435" y="11669531"/>
            <a:ext cx="3522848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Generated SAM template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40944" y="8468166"/>
            <a:ext cx="5398511" cy="395839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Policy as code checking"/>
          <p:cNvSpPr txBox="1"/>
          <p:nvPr/>
        </p:nvSpPr>
        <p:spPr>
          <a:xfrm>
            <a:off x="7279140" y="12608743"/>
            <a:ext cx="3522848" cy="43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Policy as code checking</a:t>
            </a:r>
          </a:p>
        </p:txBody>
      </p:sp>
      <p:sp>
        <p:nvSpPr>
          <p:cNvPr id="260" name="Line"/>
          <p:cNvSpPr/>
          <p:nvPr/>
        </p:nvSpPr>
        <p:spPr>
          <a:xfrm>
            <a:off x="6141450" y="7516411"/>
            <a:ext cx="1" cy="6034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